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embeddedFontLst>
    <p:embeddedFont>
      <p:font typeface="Raleway"/>
      <p:regular r:id="rId14"/>
      <p:bold r:id="rId15"/>
      <p:italic r:id="rId16"/>
      <p:boldItalic r:id="rId17"/>
    </p:embeddedFont>
    <p:embeddedFont>
      <p:font typeface="Lato"/>
      <p:regular r:id="rId18"/>
      <p:bold r:id="rId19"/>
      <p:italic r:id="rId20"/>
      <p:boldItalic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italic.fntdata"/><Relationship Id="rId11" Type="http://schemas.openxmlformats.org/officeDocument/2006/relationships/slide" Target="slides/slide6.xml"/><Relationship Id="rId10" Type="http://schemas.openxmlformats.org/officeDocument/2006/relationships/slide" Target="slides/slide5.xml"/><Relationship Id="rId21" Type="http://schemas.openxmlformats.org/officeDocument/2006/relationships/font" Target="fonts/Lato-bold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Raleway-bold.fntdata"/><Relationship Id="rId14" Type="http://schemas.openxmlformats.org/officeDocument/2006/relationships/font" Target="fonts/Raleway-regular.fntdata"/><Relationship Id="rId17" Type="http://schemas.openxmlformats.org/officeDocument/2006/relationships/font" Target="fonts/Raleway-boldItalic.fntdata"/><Relationship Id="rId16" Type="http://schemas.openxmlformats.org/officeDocument/2006/relationships/font" Target="fonts/Raleway-italic.fntdata"/><Relationship Id="rId5" Type="http://schemas.openxmlformats.org/officeDocument/2006/relationships/notesMaster" Target="notesMasters/notesMaster1.xml"/><Relationship Id="rId19" Type="http://schemas.openxmlformats.org/officeDocument/2006/relationships/font" Target="fonts/Lato-bold.fntdata"/><Relationship Id="rId6" Type="http://schemas.openxmlformats.org/officeDocument/2006/relationships/slide" Target="slides/slide1.xml"/><Relationship Id="rId18" Type="http://schemas.openxmlformats.org/officeDocument/2006/relationships/font" Target="fonts/Lato-regular.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12c595dc24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12c595dc24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12c595dc243_4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12c595dc243_4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12c595dc243_0_4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12c595dc243_0_4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12c595dc243_0_4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12c595dc243_0_4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12c595dc243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12c595dc243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12c595dc243_0_4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12c595dc243_0_4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12c7d968fe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12c7d968fe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419"/>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419"/>
              <a:t>The GNU Manifesto</a:t>
            </a:r>
            <a:endParaRPr/>
          </a:p>
        </p:txBody>
      </p:sp>
      <p:sp>
        <p:nvSpPr>
          <p:cNvPr id="87" name="Google Shape;87;p13"/>
          <p:cNvSpPr txBox="1"/>
          <p:nvPr>
            <p:ph idx="1" type="subTitle"/>
          </p:nvPr>
        </p:nvSpPr>
        <p:spPr>
          <a:xfrm>
            <a:off x="729625" y="3172900"/>
            <a:ext cx="7688100" cy="16320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s-419"/>
              <a:t>Ricardo Bazaldua</a:t>
            </a:r>
            <a:endParaRPr/>
          </a:p>
          <a:p>
            <a:pPr indent="0" lvl="0" marL="0" rtl="0" algn="l">
              <a:spcBef>
                <a:spcPts val="0"/>
              </a:spcBef>
              <a:spcAft>
                <a:spcPts val="0"/>
              </a:spcAft>
              <a:buNone/>
            </a:pPr>
            <a:r>
              <a:rPr lang="es-419"/>
              <a:t>Ernesto Garibay</a:t>
            </a:r>
            <a:endParaRPr/>
          </a:p>
          <a:p>
            <a:pPr indent="0" lvl="0" marL="0" rtl="0" algn="l">
              <a:spcBef>
                <a:spcPts val="0"/>
              </a:spcBef>
              <a:spcAft>
                <a:spcPts val="0"/>
              </a:spcAft>
              <a:buNone/>
            </a:pPr>
            <a:r>
              <a:rPr lang="es-419"/>
              <a:t>Christian Ortega</a:t>
            </a:r>
            <a:endParaRPr/>
          </a:p>
          <a:p>
            <a:pPr indent="0" lvl="0" marL="0" rtl="0" algn="l">
              <a:spcBef>
                <a:spcPts val="0"/>
              </a:spcBef>
              <a:spcAft>
                <a:spcPts val="0"/>
              </a:spcAft>
              <a:buNone/>
            </a:pPr>
            <a:r>
              <a:rPr lang="es-419"/>
              <a:t>Felix Godoy</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4"/>
          <p:cNvSpPr txBox="1"/>
          <p:nvPr>
            <p:ph idx="1" type="body"/>
          </p:nvPr>
        </p:nvSpPr>
        <p:spPr>
          <a:xfrm>
            <a:off x="729450" y="1312325"/>
            <a:ext cx="7688700" cy="3450300"/>
          </a:xfrm>
          <a:prstGeom prst="rect">
            <a:avLst/>
          </a:prstGeom>
        </p:spPr>
        <p:txBody>
          <a:bodyPr anchorCtr="0" anchor="t" bIns="91425" lIns="91425" spcFirstLastPara="1" rIns="91425" wrap="square" tIns="91425">
            <a:normAutofit lnSpcReduction="20000"/>
          </a:bodyPr>
          <a:lstStyle/>
          <a:p>
            <a:pPr indent="0" lvl="0" marL="0" rtl="0" algn="l">
              <a:spcBef>
                <a:spcPts val="2200"/>
              </a:spcBef>
              <a:spcAft>
                <a:spcPts val="0"/>
              </a:spcAft>
              <a:buNone/>
            </a:pPr>
            <a:r>
              <a:rPr b="1" lang="es-419" sz="1400">
                <a:solidFill>
                  <a:srgbClr val="333333"/>
                </a:solidFill>
                <a:highlight>
                  <a:srgbClr val="FFFFFF"/>
                </a:highlight>
                <a:latin typeface="Arial"/>
                <a:ea typeface="Arial"/>
                <a:cs typeface="Arial"/>
                <a:sym typeface="Arial"/>
              </a:rPr>
              <a:t>The GNU Manifesto</a:t>
            </a:r>
            <a:endParaRPr sz="1400">
              <a:solidFill>
                <a:srgbClr val="222222"/>
              </a:solidFill>
              <a:highlight>
                <a:srgbClr val="FFFFFF"/>
              </a:highlight>
              <a:latin typeface="Arial"/>
              <a:ea typeface="Arial"/>
              <a:cs typeface="Arial"/>
              <a:sym typeface="Arial"/>
            </a:endParaRPr>
          </a:p>
          <a:p>
            <a:pPr indent="0" lvl="0" marL="0" rtl="0" algn="l">
              <a:spcBef>
                <a:spcPts val="1500"/>
              </a:spcBef>
              <a:spcAft>
                <a:spcPts val="0"/>
              </a:spcAft>
              <a:buNone/>
            </a:pPr>
            <a:r>
              <a:rPr lang="es-419" sz="1200">
                <a:solidFill>
                  <a:srgbClr val="222222"/>
                </a:solidFill>
                <a:highlight>
                  <a:srgbClr val="FFFFFF"/>
                </a:highlight>
                <a:latin typeface="Arial"/>
                <a:ea typeface="Arial"/>
                <a:cs typeface="Arial"/>
                <a:sym typeface="Arial"/>
              </a:rPr>
              <a:t>The Gnu MAnifesto was written by Richard Stallman in 1985 to ask for support in developing the GNU operating system.</a:t>
            </a:r>
            <a:endParaRPr sz="1200">
              <a:solidFill>
                <a:srgbClr val="222222"/>
              </a:solidFill>
              <a:highlight>
                <a:srgbClr val="FFFFFF"/>
              </a:highlight>
              <a:latin typeface="Arial"/>
              <a:ea typeface="Arial"/>
              <a:cs typeface="Arial"/>
              <a:sym typeface="Arial"/>
            </a:endParaRPr>
          </a:p>
          <a:p>
            <a:pPr indent="0" lvl="0" marL="0" rtl="0" algn="l">
              <a:spcBef>
                <a:spcPts val="1200"/>
              </a:spcBef>
              <a:spcAft>
                <a:spcPts val="0"/>
              </a:spcAft>
              <a:buNone/>
            </a:pPr>
            <a:r>
              <a:rPr lang="es-419" sz="1200">
                <a:solidFill>
                  <a:srgbClr val="222222"/>
                </a:solidFill>
                <a:highlight>
                  <a:srgbClr val="FFFFFF"/>
                </a:highlight>
                <a:latin typeface="Arial"/>
                <a:ea typeface="Arial"/>
                <a:cs typeface="Arial"/>
                <a:sym typeface="Arial"/>
              </a:rPr>
              <a:t>The GNU Project is part of the Free Software Movement, a campaign for freedom for users of software. It is a mistake to associate GNU with the term “open source”—that term was coined in 1998 by people who disagree with the Free Software Movement's ethical values. They use it to promote an amoral approach to the same field.</a:t>
            </a:r>
            <a:endParaRPr sz="1200">
              <a:solidFill>
                <a:srgbClr val="222222"/>
              </a:solidFill>
              <a:highlight>
                <a:srgbClr val="FFFFFF"/>
              </a:highlight>
              <a:latin typeface="Arial"/>
              <a:ea typeface="Arial"/>
              <a:cs typeface="Arial"/>
              <a:sym typeface="Arial"/>
            </a:endParaRPr>
          </a:p>
          <a:p>
            <a:pPr indent="0" lvl="0" marL="0" rtl="0" algn="l">
              <a:spcBef>
                <a:spcPts val="2200"/>
              </a:spcBef>
              <a:spcAft>
                <a:spcPts val="0"/>
              </a:spcAft>
              <a:buNone/>
            </a:pPr>
            <a:r>
              <a:rPr b="1" lang="es-419" sz="1400">
                <a:solidFill>
                  <a:srgbClr val="333333"/>
                </a:solidFill>
                <a:highlight>
                  <a:srgbClr val="FFFFFF"/>
                </a:highlight>
                <a:latin typeface="Arial"/>
                <a:ea typeface="Arial"/>
                <a:cs typeface="Arial"/>
                <a:sym typeface="Arial"/>
              </a:rPr>
              <a:t>What's GNU? Gnu's Not Unix!</a:t>
            </a:r>
            <a:endParaRPr b="1" sz="1400">
              <a:solidFill>
                <a:srgbClr val="333333"/>
              </a:solidFill>
              <a:highlight>
                <a:srgbClr val="FFFFFF"/>
              </a:highlight>
              <a:latin typeface="Arial"/>
              <a:ea typeface="Arial"/>
              <a:cs typeface="Arial"/>
              <a:sym typeface="Arial"/>
            </a:endParaRPr>
          </a:p>
          <a:p>
            <a:pPr indent="0" lvl="0" marL="0" rtl="0" algn="l">
              <a:spcBef>
                <a:spcPts val="1500"/>
              </a:spcBef>
              <a:spcAft>
                <a:spcPts val="0"/>
              </a:spcAft>
              <a:buNone/>
            </a:pPr>
            <a:r>
              <a:rPr lang="es-419" sz="1200">
                <a:solidFill>
                  <a:srgbClr val="222222"/>
                </a:solidFill>
                <a:highlight>
                  <a:srgbClr val="FFFFFF"/>
                </a:highlight>
                <a:latin typeface="Arial"/>
                <a:ea typeface="Arial"/>
                <a:cs typeface="Arial"/>
                <a:sym typeface="Arial"/>
              </a:rPr>
              <a:t>GNU, which stands for Gnu's Not Unix, is the name for the complete Unix-compatible software system which I am writing so that I can give it away free to everyone who can use it.</a:t>
            </a:r>
            <a:endParaRPr sz="1200">
              <a:solidFill>
                <a:srgbClr val="222222"/>
              </a:solidFill>
              <a:highlight>
                <a:srgbClr val="FFFFFF"/>
              </a:highlight>
              <a:latin typeface="Arial"/>
              <a:ea typeface="Arial"/>
              <a:cs typeface="Arial"/>
              <a:sym typeface="Arial"/>
            </a:endParaRPr>
          </a:p>
          <a:p>
            <a:pPr indent="0" lvl="0" marL="0" rtl="0" algn="l">
              <a:spcBef>
                <a:spcPts val="1200"/>
              </a:spcBef>
              <a:spcAft>
                <a:spcPts val="1200"/>
              </a:spcAft>
              <a:buNone/>
            </a:pPr>
            <a:r>
              <a:rPr lang="es-419" sz="1200">
                <a:solidFill>
                  <a:srgbClr val="222222"/>
                </a:solidFill>
                <a:highlight>
                  <a:srgbClr val="FFFFFF"/>
                </a:highlight>
                <a:latin typeface="Arial"/>
                <a:ea typeface="Arial"/>
                <a:cs typeface="Arial"/>
                <a:sym typeface="Arial"/>
              </a:rPr>
              <a:t>GNU will be able to run Unix programs, but will not be identical to Unix. We will make all improvements that are convenient, based on our experience with other operating systems.</a:t>
            </a:r>
            <a:endParaRPr sz="1200">
              <a:solidFill>
                <a:srgbClr val="222222"/>
              </a:solidFill>
              <a:highlight>
                <a:srgbClr val="FFFFFF"/>
              </a:highlight>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5"/>
          <p:cNvSpPr txBox="1"/>
          <p:nvPr>
            <p:ph idx="1" type="body"/>
          </p:nvPr>
        </p:nvSpPr>
        <p:spPr>
          <a:xfrm>
            <a:off x="729450" y="1319400"/>
            <a:ext cx="7688700" cy="35208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b="1" lang="es-419" sz="1400">
                <a:solidFill>
                  <a:srgbClr val="222222"/>
                </a:solidFill>
                <a:highlight>
                  <a:srgbClr val="FFFFFF"/>
                </a:highlight>
                <a:latin typeface="Arial"/>
                <a:ea typeface="Arial"/>
                <a:cs typeface="Arial"/>
                <a:sym typeface="Arial"/>
              </a:rPr>
              <a:t>Why I Must Write GNU</a:t>
            </a:r>
            <a:endParaRPr b="1" sz="1400">
              <a:solidFill>
                <a:srgbClr val="222222"/>
              </a:solidFill>
              <a:highlight>
                <a:srgbClr val="FFFFFF"/>
              </a:highlight>
              <a:latin typeface="Arial"/>
              <a:ea typeface="Arial"/>
              <a:cs typeface="Arial"/>
              <a:sym typeface="Arial"/>
            </a:endParaRPr>
          </a:p>
          <a:p>
            <a:pPr indent="0" lvl="0" marL="0" rtl="0" algn="l">
              <a:spcBef>
                <a:spcPts val="1200"/>
              </a:spcBef>
              <a:spcAft>
                <a:spcPts val="0"/>
              </a:spcAft>
              <a:buNone/>
            </a:pPr>
            <a:r>
              <a:rPr lang="es-419" sz="1200">
                <a:solidFill>
                  <a:srgbClr val="222222"/>
                </a:solidFill>
                <a:highlight>
                  <a:srgbClr val="FFFFFF"/>
                </a:highlight>
                <a:latin typeface="Arial"/>
                <a:ea typeface="Arial"/>
                <a:cs typeface="Arial"/>
                <a:sym typeface="Arial"/>
              </a:rPr>
              <a:t>I consider that the Golden Rule requires that if I like a program I must share it with other people who like it. Software sellers want to divide users and I refuse to break solidarity with other users in this way.</a:t>
            </a:r>
            <a:endParaRPr sz="1200">
              <a:solidFill>
                <a:srgbClr val="222222"/>
              </a:solidFill>
              <a:highlight>
                <a:srgbClr val="FFFFFF"/>
              </a:highlight>
              <a:latin typeface="Arial"/>
              <a:ea typeface="Arial"/>
              <a:cs typeface="Arial"/>
              <a:sym typeface="Arial"/>
            </a:endParaRPr>
          </a:p>
          <a:p>
            <a:pPr indent="0" lvl="0" marL="0" rtl="0" algn="l">
              <a:spcBef>
                <a:spcPts val="1200"/>
              </a:spcBef>
              <a:spcAft>
                <a:spcPts val="0"/>
              </a:spcAft>
              <a:buNone/>
            </a:pPr>
            <a:r>
              <a:t/>
            </a:r>
            <a:endParaRPr sz="1250">
              <a:solidFill>
                <a:srgbClr val="222222"/>
              </a:solidFill>
              <a:highlight>
                <a:srgbClr val="FFFFFF"/>
              </a:highlight>
              <a:latin typeface="Arial"/>
              <a:ea typeface="Arial"/>
              <a:cs typeface="Arial"/>
              <a:sym typeface="Arial"/>
            </a:endParaRPr>
          </a:p>
          <a:p>
            <a:pPr indent="0" lvl="0" marL="0" rtl="0" algn="l">
              <a:spcBef>
                <a:spcPts val="1200"/>
              </a:spcBef>
              <a:spcAft>
                <a:spcPts val="0"/>
              </a:spcAft>
              <a:buNone/>
            </a:pPr>
            <a:r>
              <a:rPr b="1" lang="es-419" sz="1400">
                <a:solidFill>
                  <a:srgbClr val="222222"/>
                </a:solidFill>
                <a:highlight>
                  <a:srgbClr val="FFFFFF"/>
                </a:highlight>
                <a:latin typeface="Arial"/>
                <a:ea typeface="Arial"/>
                <a:cs typeface="Arial"/>
                <a:sym typeface="Arial"/>
              </a:rPr>
              <a:t>Why GNU Will Be Compatible with Unix</a:t>
            </a:r>
            <a:endParaRPr b="1" sz="1400">
              <a:solidFill>
                <a:srgbClr val="222222"/>
              </a:solidFill>
              <a:highlight>
                <a:srgbClr val="FFFFFF"/>
              </a:highlight>
              <a:latin typeface="Arial"/>
              <a:ea typeface="Arial"/>
              <a:cs typeface="Arial"/>
              <a:sym typeface="Arial"/>
            </a:endParaRPr>
          </a:p>
          <a:p>
            <a:pPr indent="0" lvl="0" marL="0" rtl="0" algn="l">
              <a:spcBef>
                <a:spcPts val="1200"/>
              </a:spcBef>
              <a:spcAft>
                <a:spcPts val="0"/>
              </a:spcAft>
              <a:buNone/>
            </a:pPr>
            <a:r>
              <a:rPr lang="es-419" sz="1200">
                <a:solidFill>
                  <a:srgbClr val="222222"/>
                </a:solidFill>
                <a:highlight>
                  <a:srgbClr val="FFFFFF"/>
                </a:highlight>
                <a:latin typeface="Arial"/>
                <a:ea typeface="Arial"/>
                <a:cs typeface="Arial"/>
                <a:sym typeface="Arial"/>
              </a:rPr>
              <a:t>Unix is not my ideal system, but it is not too bad, and a system compatible with Unix would be convenient for many other people to adopt.</a:t>
            </a:r>
            <a:endParaRPr sz="1200">
              <a:solidFill>
                <a:srgbClr val="222222"/>
              </a:solidFill>
              <a:highlight>
                <a:srgbClr val="FFFFFF"/>
              </a:highlight>
              <a:latin typeface="Arial"/>
              <a:ea typeface="Arial"/>
              <a:cs typeface="Arial"/>
              <a:sym typeface="Arial"/>
            </a:endParaRPr>
          </a:p>
          <a:p>
            <a:pPr indent="0" lvl="0" marL="0" rtl="0" algn="l">
              <a:spcBef>
                <a:spcPts val="1200"/>
              </a:spcBef>
              <a:spcAft>
                <a:spcPts val="0"/>
              </a:spcAft>
              <a:buNone/>
            </a:pPr>
            <a:r>
              <a:t/>
            </a:r>
            <a:endParaRPr sz="1250">
              <a:solidFill>
                <a:srgbClr val="222222"/>
              </a:solidFill>
              <a:highlight>
                <a:srgbClr val="FFFFFF"/>
              </a:highlight>
              <a:latin typeface="Arial"/>
              <a:ea typeface="Arial"/>
              <a:cs typeface="Arial"/>
              <a:sym typeface="Arial"/>
            </a:endParaRPr>
          </a:p>
          <a:p>
            <a:pPr indent="0" lvl="0" marL="0" rtl="0" algn="l">
              <a:spcBef>
                <a:spcPts val="1200"/>
              </a:spcBef>
              <a:spcAft>
                <a:spcPts val="0"/>
              </a:spcAft>
              <a:buNone/>
            </a:pPr>
            <a:r>
              <a:rPr b="1" lang="es-419" sz="1400">
                <a:solidFill>
                  <a:srgbClr val="222222"/>
                </a:solidFill>
                <a:highlight>
                  <a:srgbClr val="FFFFFF"/>
                </a:highlight>
                <a:latin typeface="Arial"/>
                <a:ea typeface="Arial"/>
                <a:cs typeface="Arial"/>
                <a:sym typeface="Arial"/>
              </a:rPr>
              <a:t>How GNU Will Be Available</a:t>
            </a:r>
            <a:endParaRPr b="1" sz="1400">
              <a:solidFill>
                <a:srgbClr val="222222"/>
              </a:solidFill>
              <a:highlight>
                <a:srgbClr val="FFFFFF"/>
              </a:highlight>
              <a:latin typeface="Arial"/>
              <a:ea typeface="Arial"/>
              <a:cs typeface="Arial"/>
              <a:sym typeface="Arial"/>
            </a:endParaRPr>
          </a:p>
          <a:p>
            <a:pPr indent="0" lvl="0" marL="0" rtl="0" algn="l">
              <a:spcBef>
                <a:spcPts val="1200"/>
              </a:spcBef>
              <a:spcAft>
                <a:spcPts val="1200"/>
              </a:spcAft>
              <a:buNone/>
            </a:pPr>
            <a:r>
              <a:rPr lang="es-419" sz="1200">
                <a:solidFill>
                  <a:srgbClr val="222222"/>
                </a:solidFill>
                <a:highlight>
                  <a:srgbClr val="FFFFFF"/>
                </a:highlight>
                <a:latin typeface="Arial"/>
                <a:ea typeface="Arial"/>
                <a:cs typeface="Arial"/>
                <a:sym typeface="Arial"/>
              </a:rPr>
              <a:t>GNU is not in the public domain. Everyone will be permitted to modify and redistribute GNU, but no distributor will be allowed to restrict its further redistribution.</a:t>
            </a:r>
            <a:endParaRPr sz="1200">
              <a:solidFill>
                <a:srgbClr val="222222"/>
              </a:solidFill>
              <a:highlight>
                <a:srgbClr val="FFFFFF"/>
              </a:highlight>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419"/>
              <a:t>GNU Contributions tasks</a:t>
            </a:r>
            <a:endParaRPr/>
          </a:p>
        </p:txBody>
      </p:sp>
      <p:sp>
        <p:nvSpPr>
          <p:cNvPr id="103" name="Google Shape;103;p16"/>
          <p:cNvSpPr txBox="1"/>
          <p:nvPr>
            <p:ph idx="1" type="body"/>
          </p:nvPr>
        </p:nvSpPr>
        <p:spPr>
          <a:xfrm>
            <a:off x="4802775" y="2078875"/>
            <a:ext cx="36153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s-419"/>
              <a:t>Equipment </a:t>
            </a:r>
            <a:r>
              <a:rPr lang="es-419"/>
              <a:t>ease</a:t>
            </a:r>
            <a:r>
              <a:rPr lang="es-419"/>
              <a:t> of use and </a:t>
            </a:r>
            <a:r>
              <a:rPr lang="es-419"/>
              <a:t>maintain</a:t>
            </a:r>
            <a:endParaRPr/>
          </a:p>
          <a:p>
            <a:pPr indent="-311150" lvl="0" marL="457200" rtl="0" algn="l">
              <a:spcBef>
                <a:spcPts val="0"/>
              </a:spcBef>
              <a:spcAft>
                <a:spcPts val="0"/>
              </a:spcAft>
              <a:buSzPts val="1300"/>
              <a:buChar char="●"/>
            </a:pPr>
            <a:r>
              <a:rPr lang="es-419"/>
              <a:t>Programmers who were eager to contribute with distributed work, making replacements fo Unix utilities for compatibility in GNU.</a:t>
            </a:r>
            <a:endParaRPr/>
          </a:p>
          <a:p>
            <a:pPr indent="-311150" lvl="0" marL="457200" rtl="0" algn="l">
              <a:spcBef>
                <a:spcPts val="0"/>
              </a:spcBef>
              <a:spcAft>
                <a:spcPts val="0"/>
              </a:spcAft>
              <a:buSzPts val="1300"/>
              <a:buChar char="●"/>
            </a:pPr>
            <a:r>
              <a:rPr lang="es-419"/>
              <a:t>Donations for hire excited  programmers  that want to make a community (GNU’s </a:t>
            </a:r>
            <a:r>
              <a:rPr lang="es-419"/>
              <a:t>objectives</a:t>
            </a:r>
            <a:r>
              <a:rPr lang="es-419"/>
              <a:t>)</a:t>
            </a:r>
            <a:endParaRPr/>
          </a:p>
        </p:txBody>
      </p:sp>
      <p:pic>
        <p:nvPicPr>
          <p:cNvPr id="104" name="Google Shape;104;p16"/>
          <p:cNvPicPr preferRelativeResize="0"/>
          <p:nvPr/>
        </p:nvPicPr>
        <p:blipFill>
          <a:blip r:embed="rId3">
            <a:alphaModFix/>
          </a:blip>
          <a:stretch>
            <a:fillRect/>
          </a:stretch>
        </p:blipFill>
        <p:spPr>
          <a:xfrm>
            <a:off x="2334454" y="3346075"/>
            <a:ext cx="2702900" cy="1797425"/>
          </a:xfrm>
          <a:prstGeom prst="rect">
            <a:avLst/>
          </a:prstGeom>
          <a:noFill/>
          <a:ln>
            <a:noFill/>
          </a:ln>
        </p:spPr>
      </p:pic>
      <p:pic>
        <p:nvPicPr>
          <p:cNvPr id="105" name="Google Shape;105;p16"/>
          <p:cNvPicPr preferRelativeResize="0"/>
          <p:nvPr/>
        </p:nvPicPr>
        <p:blipFill>
          <a:blip r:embed="rId4">
            <a:alphaModFix/>
          </a:blip>
          <a:stretch>
            <a:fillRect/>
          </a:stretch>
        </p:blipFill>
        <p:spPr>
          <a:xfrm>
            <a:off x="205600" y="1853850"/>
            <a:ext cx="2015524" cy="201552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419"/>
              <a:t>Why GNU will bring us benefits?</a:t>
            </a:r>
            <a:endParaRPr/>
          </a:p>
        </p:txBody>
      </p:sp>
      <p:sp>
        <p:nvSpPr>
          <p:cNvPr id="111" name="Google Shape;111;p17"/>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s-419"/>
              <a:t>Free software / minimum charge. Avoid duplication of system programming, programmers now will be focused to improvements to the OS.</a:t>
            </a:r>
            <a:endParaRPr/>
          </a:p>
          <a:p>
            <a:pPr indent="-311150" lvl="0" marL="457200" rtl="0" algn="l">
              <a:spcBef>
                <a:spcPts val="0"/>
              </a:spcBef>
              <a:spcAft>
                <a:spcPts val="0"/>
              </a:spcAft>
              <a:buSzPts val="1300"/>
              <a:buChar char="●"/>
            </a:pPr>
            <a:r>
              <a:rPr lang="es-419"/>
              <a:t>Sources available to everyone, this means that it will open the market and get rid of companies.</a:t>
            </a:r>
            <a:endParaRPr/>
          </a:p>
          <a:p>
            <a:pPr indent="-311150" lvl="0" marL="457200" rtl="0" algn="l">
              <a:spcBef>
                <a:spcPts val="0"/>
              </a:spcBef>
              <a:spcAft>
                <a:spcPts val="0"/>
              </a:spcAft>
              <a:buSzPts val="1300"/>
              <a:buChar char="●"/>
            </a:pPr>
            <a:r>
              <a:rPr lang="es-419"/>
              <a:t>Schools will be able to train the students to understand and improve the code.</a:t>
            </a:r>
            <a:endParaRPr/>
          </a:p>
          <a:p>
            <a:pPr indent="-311150" lvl="0" marL="457200" rtl="0" algn="l">
              <a:spcBef>
                <a:spcPts val="0"/>
              </a:spcBef>
              <a:spcAft>
                <a:spcPts val="0"/>
              </a:spcAft>
              <a:buSzPts val="1300"/>
              <a:buChar char="●"/>
            </a:pPr>
            <a:r>
              <a:rPr lang="es-419"/>
              <a:t>Collaborations between programmers is natural and productive an it has to be free.</a:t>
            </a:r>
            <a:endParaRPr/>
          </a:p>
        </p:txBody>
      </p:sp>
      <p:pic>
        <p:nvPicPr>
          <p:cNvPr id="112" name="Google Shape;112;p17"/>
          <p:cNvPicPr preferRelativeResize="0"/>
          <p:nvPr/>
        </p:nvPicPr>
        <p:blipFill>
          <a:blip r:embed="rId3">
            <a:alphaModFix/>
          </a:blip>
          <a:stretch>
            <a:fillRect/>
          </a:stretch>
        </p:blipFill>
        <p:spPr>
          <a:xfrm>
            <a:off x="6411350" y="3490000"/>
            <a:ext cx="2367427" cy="1578275"/>
          </a:xfrm>
          <a:prstGeom prst="rect">
            <a:avLst/>
          </a:prstGeom>
          <a:noFill/>
          <a:ln>
            <a:noFill/>
          </a:ln>
        </p:spPr>
      </p:pic>
      <p:pic>
        <p:nvPicPr>
          <p:cNvPr id="113" name="Google Shape;113;p17"/>
          <p:cNvPicPr preferRelativeResize="0"/>
          <p:nvPr/>
        </p:nvPicPr>
        <p:blipFill>
          <a:blip r:embed="rId4">
            <a:alphaModFix/>
          </a:blip>
          <a:stretch>
            <a:fillRect/>
          </a:stretch>
        </p:blipFill>
        <p:spPr>
          <a:xfrm>
            <a:off x="309276" y="3489998"/>
            <a:ext cx="2373222" cy="1578275"/>
          </a:xfrm>
          <a:prstGeom prst="rect">
            <a:avLst/>
          </a:prstGeom>
          <a:noFill/>
          <a:ln>
            <a:noFill/>
          </a:ln>
        </p:spPr>
      </p:pic>
      <p:pic>
        <p:nvPicPr>
          <p:cNvPr id="114" name="Google Shape;114;p17"/>
          <p:cNvPicPr preferRelativeResize="0"/>
          <p:nvPr/>
        </p:nvPicPr>
        <p:blipFill>
          <a:blip r:embed="rId5">
            <a:alphaModFix/>
          </a:blip>
          <a:stretch>
            <a:fillRect/>
          </a:stretch>
        </p:blipFill>
        <p:spPr>
          <a:xfrm>
            <a:off x="3315863" y="3589975"/>
            <a:ext cx="2515871" cy="13783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118" name="Shape 118"/>
        <p:cNvGrpSpPr/>
        <p:nvPr/>
      </p:nvGrpSpPr>
      <p:grpSpPr>
        <a:xfrm>
          <a:off x="0" y="0"/>
          <a:ext cx="0" cy="0"/>
          <a:chOff x="0" y="0"/>
          <a:chExt cx="0" cy="0"/>
        </a:xfrm>
      </p:grpSpPr>
      <p:sp>
        <p:nvSpPr>
          <p:cNvPr id="119" name="Google Shape;119;p18"/>
          <p:cNvSpPr txBox="1"/>
          <p:nvPr>
            <p:ph type="title"/>
          </p:nvPr>
        </p:nvSpPr>
        <p:spPr>
          <a:xfrm>
            <a:off x="729450" y="573750"/>
            <a:ext cx="76887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419"/>
              <a:t>Rebutted </a:t>
            </a:r>
            <a:r>
              <a:rPr lang="es-419"/>
              <a:t>objections</a:t>
            </a:r>
            <a:r>
              <a:rPr lang="es-419"/>
              <a:t> to GNU’s goals </a:t>
            </a:r>
            <a:endParaRPr/>
          </a:p>
        </p:txBody>
      </p:sp>
      <p:sp>
        <p:nvSpPr>
          <p:cNvPr id="120" name="Google Shape;120;p18"/>
          <p:cNvSpPr txBox="1"/>
          <p:nvPr>
            <p:ph idx="1" type="body"/>
          </p:nvPr>
        </p:nvSpPr>
        <p:spPr>
          <a:xfrm>
            <a:off x="729450" y="1316275"/>
            <a:ext cx="7688700" cy="3412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419" sz="1200"/>
              <a:t>“You have to charge for the program to pay for providing the support.”</a:t>
            </a:r>
            <a:endParaRPr sz="1200"/>
          </a:p>
          <a:p>
            <a:pPr indent="0" lvl="0" marL="0" rtl="0" algn="l">
              <a:spcBef>
                <a:spcPts val="1200"/>
              </a:spcBef>
              <a:spcAft>
                <a:spcPts val="0"/>
              </a:spcAft>
              <a:buNone/>
            </a:pPr>
            <a:r>
              <a:rPr lang="es-419" sz="1200"/>
              <a:t>-If it is true that users would rather spend money and get a product with service, they will also be willing to buy the service having got the product free.</a:t>
            </a:r>
            <a:endParaRPr sz="1200"/>
          </a:p>
          <a:p>
            <a:pPr indent="0" lvl="0" marL="0" rtl="0" algn="l">
              <a:spcBef>
                <a:spcPts val="1200"/>
              </a:spcBef>
              <a:spcAft>
                <a:spcPts val="0"/>
              </a:spcAft>
              <a:buNone/>
            </a:pPr>
            <a:r>
              <a:rPr lang="es-419" sz="1200"/>
              <a:t>“My company needs a proprietary operating system to get a competitive edge.”</a:t>
            </a:r>
            <a:endParaRPr sz="1200"/>
          </a:p>
          <a:p>
            <a:pPr indent="0" lvl="0" marL="0" rtl="0" algn="l">
              <a:spcBef>
                <a:spcPts val="1200"/>
              </a:spcBef>
              <a:spcAft>
                <a:spcPts val="0"/>
              </a:spcAft>
              <a:buNone/>
            </a:pPr>
            <a:r>
              <a:rPr lang="es-419" sz="1200"/>
              <a:t>-If your business is selling an operating system, you will not like GNU. but If your business is something else, GNU can save you from being pushed into the expensive business of selling operating systems.</a:t>
            </a:r>
            <a:endParaRPr sz="1200"/>
          </a:p>
          <a:p>
            <a:pPr indent="0" lvl="0" marL="0" rtl="0" algn="l">
              <a:spcBef>
                <a:spcPts val="1200"/>
              </a:spcBef>
              <a:spcAft>
                <a:spcPts val="0"/>
              </a:spcAft>
              <a:buNone/>
            </a:pPr>
            <a:r>
              <a:rPr lang="es-419" sz="1200"/>
              <a:t>“Won't programmers starve?”</a:t>
            </a:r>
            <a:endParaRPr sz="1200"/>
          </a:p>
          <a:p>
            <a:pPr indent="0" lvl="0" marL="0" rtl="0" algn="l">
              <a:spcBef>
                <a:spcPts val="1200"/>
              </a:spcBef>
              <a:spcAft>
                <a:spcPts val="0"/>
              </a:spcAft>
              <a:buNone/>
            </a:pPr>
            <a:r>
              <a:rPr lang="es-419" sz="1200"/>
              <a:t>- It will still be possible for them to get paid for programming; just not paid as much as now.</a:t>
            </a:r>
            <a:endParaRPr sz="1200"/>
          </a:p>
          <a:p>
            <a:pPr indent="0" lvl="0" marL="0" rtl="0" algn="l">
              <a:spcBef>
                <a:spcPts val="1200"/>
              </a:spcBef>
              <a:spcAft>
                <a:spcPts val="120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124" name="Shape 124"/>
        <p:cNvGrpSpPr/>
        <p:nvPr/>
      </p:nvGrpSpPr>
      <p:grpSpPr>
        <a:xfrm>
          <a:off x="0" y="0"/>
          <a:ext cx="0" cy="0"/>
          <a:chOff x="0" y="0"/>
          <a:chExt cx="0" cy="0"/>
        </a:xfrm>
      </p:grpSpPr>
      <p:sp>
        <p:nvSpPr>
          <p:cNvPr id="125" name="Google Shape;125;p19"/>
          <p:cNvSpPr txBox="1"/>
          <p:nvPr>
            <p:ph type="title"/>
          </p:nvPr>
        </p:nvSpPr>
        <p:spPr>
          <a:xfrm flipH="1" rot="10800000">
            <a:off x="-1037475" y="529325"/>
            <a:ext cx="851400" cy="46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419"/>
              <a:t>.</a:t>
            </a:r>
            <a:endParaRPr/>
          </a:p>
        </p:txBody>
      </p:sp>
      <p:sp>
        <p:nvSpPr>
          <p:cNvPr id="126" name="Google Shape;126;p19"/>
          <p:cNvSpPr txBox="1"/>
          <p:nvPr>
            <p:ph idx="1" type="body"/>
          </p:nvPr>
        </p:nvSpPr>
        <p:spPr>
          <a:xfrm>
            <a:off x="727650" y="1441200"/>
            <a:ext cx="7688700" cy="34233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s-419"/>
              <a:t>“Don't people have a right to control how their creativity is used?”</a:t>
            </a:r>
            <a:endParaRPr/>
          </a:p>
          <a:p>
            <a:pPr indent="0" lvl="0" marL="0" rtl="0" algn="l">
              <a:spcBef>
                <a:spcPts val="1200"/>
              </a:spcBef>
              <a:spcAft>
                <a:spcPts val="0"/>
              </a:spcAft>
              <a:buNone/>
            </a:pPr>
            <a:r>
              <a:rPr lang="es-419"/>
              <a:t>-“Control over the use of one's ideas” really constitutes control over other people's lives; and it is usually used to make their lives more difficult.</a:t>
            </a:r>
            <a:endParaRPr/>
          </a:p>
          <a:p>
            <a:pPr indent="0" lvl="0" marL="0" rtl="0" algn="l">
              <a:spcBef>
                <a:spcPts val="1200"/>
              </a:spcBef>
              <a:spcAft>
                <a:spcPts val="0"/>
              </a:spcAft>
              <a:buNone/>
            </a:pPr>
            <a:r>
              <a:rPr lang="es-419"/>
              <a:t>“Competition makes things get done better.”</a:t>
            </a:r>
            <a:endParaRPr/>
          </a:p>
          <a:p>
            <a:pPr indent="0" lvl="0" marL="0" rtl="0" algn="l">
              <a:spcBef>
                <a:spcPts val="1200"/>
              </a:spcBef>
              <a:spcAft>
                <a:spcPts val="0"/>
              </a:spcAft>
              <a:buNone/>
            </a:pPr>
            <a:r>
              <a:rPr lang="es-419"/>
              <a:t>-The paradigm of competition is a race: by rewarding the winner, we encourage everyone to run faster. When capitalism really works this way, it does a good job; but its defenders are wrong in assuming it always works this way. If the runners forget why the reward is offered and become intent on winning, no matter how, they may find other strategies—such as, attacking other runners. If the runners get into a fist fight, they will all finish late.</a:t>
            </a:r>
            <a:endParaRPr/>
          </a:p>
          <a:p>
            <a:pPr indent="0" lvl="0" marL="0" rtl="0" algn="l">
              <a:spcBef>
                <a:spcPts val="1200"/>
              </a:spcBef>
              <a:spcAft>
                <a:spcPts val="0"/>
              </a:spcAft>
              <a:buNone/>
            </a:pPr>
            <a:r>
              <a:rPr lang="es-419"/>
              <a:t>“Won't everyone stop programming without a monetary incentive?”</a:t>
            </a:r>
            <a:endParaRPr/>
          </a:p>
          <a:p>
            <a:pPr indent="0" lvl="0" marL="0" rtl="0" algn="l">
              <a:spcBef>
                <a:spcPts val="1200"/>
              </a:spcBef>
              <a:spcAft>
                <a:spcPts val="0"/>
              </a:spcAft>
              <a:buNone/>
            </a:pPr>
            <a:r>
              <a:rPr lang="es-419"/>
              <a:t>-people will program for reasons other than riches; but if given a chance to make a lot of money as well, they will come to expect and demand it. Low-paying organizations do poorly in competition with high-paying ones, but they do not have to do badly if the high-paying ones are banned.</a:t>
            </a:r>
            <a:endParaRPr/>
          </a:p>
          <a:p>
            <a:pPr indent="0" lvl="0" marL="0" rtl="0" algn="l">
              <a:spcBef>
                <a:spcPts val="1200"/>
              </a:spcBef>
              <a:spcAft>
                <a:spcPts val="12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130" name="Shape 130"/>
        <p:cNvGrpSpPr/>
        <p:nvPr/>
      </p:nvGrpSpPr>
      <p:grpSpPr>
        <a:xfrm>
          <a:off x="0" y="0"/>
          <a:ext cx="0" cy="0"/>
          <a:chOff x="0" y="0"/>
          <a:chExt cx="0" cy="0"/>
        </a:xfrm>
      </p:grpSpPr>
      <p:sp>
        <p:nvSpPr>
          <p:cNvPr id="131" name="Google Shape;131;p20"/>
          <p:cNvSpPr txBox="1"/>
          <p:nvPr>
            <p:ph type="title"/>
          </p:nvPr>
        </p:nvSpPr>
        <p:spPr>
          <a:xfrm flipH="1" rot="10800000">
            <a:off x="-1037475" y="529325"/>
            <a:ext cx="851400" cy="46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419"/>
              <a:t>.</a:t>
            </a:r>
            <a:endParaRPr/>
          </a:p>
        </p:txBody>
      </p:sp>
      <p:sp>
        <p:nvSpPr>
          <p:cNvPr id="132" name="Google Shape;132;p20"/>
          <p:cNvSpPr txBox="1"/>
          <p:nvPr>
            <p:ph idx="1" type="body"/>
          </p:nvPr>
        </p:nvSpPr>
        <p:spPr>
          <a:xfrm>
            <a:off x="302550" y="1391775"/>
            <a:ext cx="8447400" cy="3679200"/>
          </a:xfrm>
          <a:prstGeom prst="rect">
            <a:avLst/>
          </a:prstGeom>
          <a:solidFill>
            <a:srgbClr val="D0E0E3"/>
          </a:solidFill>
        </p:spPr>
        <p:txBody>
          <a:bodyPr anchorCtr="0" anchor="t" bIns="91425" lIns="91425" spcFirstLastPara="1" rIns="91425" wrap="square" tIns="91425">
            <a:normAutofit lnSpcReduction="20000"/>
          </a:bodyPr>
          <a:lstStyle/>
          <a:p>
            <a:pPr indent="0" lvl="0" marL="0" rtl="0" algn="l">
              <a:lnSpc>
                <a:spcPct val="150000"/>
              </a:lnSpc>
              <a:spcBef>
                <a:spcPts val="0"/>
              </a:spcBef>
              <a:spcAft>
                <a:spcPts val="0"/>
              </a:spcAft>
              <a:buNone/>
            </a:pPr>
            <a:r>
              <a:rPr lang="es-419" sz="1100">
                <a:solidFill>
                  <a:srgbClr val="0E101A"/>
                </a:solidFill>
                <a:latin typeface="Arial"/>
                <a:ea typeface="Arial"/>
                <a:cs typeface="Arial"/>
                <a:sym typeface="Arial"/>
              </a:rPr>
              <a:t>“It's no use advertising a program people can get free.”</a:t>
            </a:r>
            <a:endParaRPr sz="1100">
              <a:solidFill>
                <a:srgbClr val="0E101A"/>
              </a:solidFill>
              <a:latin typeface="Arial"/>
              <a:ea typeface="Arial"/>
              <a:cs typeface="Arial"/>
              <a:sym typeface="Arial"/>
            </a:endParaRPr>
          </a:p>
          <a:p>
            <a:pPr indent="-298450" lvl="0" marL="457200" rtl="0" algn="l">
              <a:lnSpc>
                <a:spcPct val="150000"/>
              </a:lnSpc>
              <a:spcBef>
                <a:spcPts val="0"/>
              </a:spcBef>
              <a:spcAft>
                <a:spcPts val="0"/>
              </a:spcAft>
              <a:buClr>
                <a:srgbClr val="0E101A"/>
              </a:buClr>
              <a:buSzPts val="1100"/>
              <a:buFont typeface="Arial"/>
              <a:buChar char="●"/>
            </a:pPr>
            <a:r>
              <a:rPr lang="es-419" sz="1100">
                <a:solidFill>
                  <a:srgbClr val="0E101A"/>
                </a:solidFill>
                <a:latin typeface="Arial"/>
                <a:ea typeface="Arial"/>
                <a:cs typeface="Arial"/>
                <a:sym typeface="Arial"/>
              </a:rPr>
              <a:t>With advertising, you can reach more users </a:t>
            </a:r>
            <a:endParaRPr sz="1100">
              <a:solidFill>
                <a:srgbClr val="0E101A"/>
              </a:solidFill>
              <a:latin typeface="Arial"/>
              <a:ea typeface="Arial"/>
              <a:cs typeface="Arial"/>
              <a:sym typeface="Arial"/>
            </a:endParaRPr>
          </a:p>
          <a:p>
            <a:pPr indent="-298450" lvl="0" marL="457200" rtl="0" algn="l">
              <a:lnSpc>
                <a:spcPct val="150000"/>
              </a:lnSpc>
              <a:spcBef>
                <a:spcPts val="0"/>
              </a:spcBef>
              <a:spcAft>
                <a:spcPts val="0"/>
              </a:spcAft>
              <a:buClr>
                <a:srgbClr val="0E101A"/>
              </a:buClr>
              <a:buSzPts val="1100"/>
              <a:buFont typeface="Arial"/>
              <a:buChar char="●"/>
            </a:pPr>
            <a:r>
              <a:rPr lang="es-419" sz="1100">
                <a:solidFill>
                  <a:srgbClr val="0E101A"/>
                </a:solidFill>
                <a:latin typeface="Arial"/>
                <a:ea typeface="Arial"/>
                <a:cs typeface="Arial"/>
                <a:sym typeface="Arial"/>
              </a:rPr>
              <a:t>If many people get GNU from their friends, advertising isn't necessary</a:t>
            </a:r>
            <a:endParaRPr sz="1100">
              <a:solidFill>
                <a:srgbClr val="0E101A"/>
              </a:solidFill>
              <a:latin typeface="Arial"/>
              <a:ea typeface="Arial"/>
              <a:cs typeface="Arial"/>
              <a:sym typeface="Arial"/>
            </a:endParaRPr>
          </a:p>
          <a:p>
            <a:pPr indent="0" lvl="0" marL="0" rtl="0" algn="l">
              <a:lnSpc>
                <a:spcPct val="150000"/>
              </a:lnSpc>
              <a:spcBef>
                <a:spcPts val="0"/>
              </a:spcBef>
              <a:spcAft>
                <a:spcPts val="0"/>
              </a:spcAft>
              <a:buNone/>
            </a:pPr>
            <a:r>
              <a:rPr lang="es-419" sz="1100">
                <a:solidFill>
                  <a:srgbClr val="0E101A"/>
                </a:solidFill>
                <a:latin typeface="Arial"/>
                <a:ea typeface="Arial"/>
                <a:cs typeface="Arial"/>
                <a:sym typeface="Arial"/>
              </a:rPr>
              <a:t>“Don't programmers deserve a reward for their creativity?”</a:t>
            </a:r>
            <a:endParaRPr sz="1100">
              <a:solidFill>
                <a:srgbClr val="0E101A"/>
              </a:solidFill>
              <a:latin typeface="Arial"/>
              <a:ea typeface="Arial"/>
              <a:cs typeface="Arial"/>
              <a:sym typeface="Arial"/>
            </a:endParaRPr>
          </a:p>
          <a:p>
            <a:pPr indent="-298450" lvl="0" marL="457200" rtl="0" algn="l">
              <a:lnSpc>
                <a:spcPct val="150000"/>
              </a:lnSpc>
              <a:spcBef>
                <a:spcPts val="0"/>
              </a:spcBef>
              <a:spcAft>
                <a:spcPts val="0"/>
              </a:spcAft>
              <a:buClr>
                <a:srgbClr val="0E101A"/>
              </a:buClr>
              <a:buSzPts val="1100"/>
              <a:buFont typeface="Arial"/>
              <a:buChar char="●"/>
            </a:pPr>
            <a:r>
              <a:rPr lang="es-419" sz="1100">
                <a:solidFill>
                  <a:srgbClr val="0E101A"/>
                </a:solidFill>
                <a:latin typeface="Arial"/>
                <a:ea typeface="Arial"/>
                <a:cs typeface="Arial"/>
                <a:sym typeface="Arial"/>
              </a:rPr>
              <a:t>Social contribution is a reward if society is free to use the results</a:t>
            </a:r>
            <a:endParaRPr sz="1100">
              <a:solidFill>
                <a:srgbClr val="0E101A"/>
              </a:solidFill>
              <a:latin typeface="Arial"/>
              <a:ea typeface="Arial"/>
              <a:cs typeface="Arial"/>
              <a:sym typeface="Arial"/>
            </a:endParaRPr>
          </a:p>
          <a:p>
            <a:pPr indent="0" lvl="0" marL="0" rtl="0" algn="l">
              <a:lnSpc>
                <a:spcPct val="150000"/>
              </a:lnSpc>
              <a:spcBef>
                <a:spcPts val="0"/>
              </a:spcBef>
              <a:spcAft>
                <a:spcPts val="0"/>
              </a:spcAft>
              <a:buNone/>
            </a:pPr>
            <a:r>
              <a:rPr lang="es-419" sz="1100">
                <a:solidFill>
                  <a:srgbClr val="0E101A"/>
                </a:solidFill>
                <a:latin typeface="Arial"/>
                <a:ea typeface="Arial"/>
                <a:cs typeface="Arial"/>
                <a:sym typeface="Arial"/>
              </a:rPr>
              <a:t>“Shouldn't a programmer be able to ask for a reward for his creativity?”</a:t>
            </a:r>
            <a:endParaRPr sz="1100">
              <a:solidFill>
                <a:srgbClr val="0E101A"/>
              </a:solidFill>
              <a:latin typeface="Arial"/>
              <a:ea typeface="Arial"/>
              <a:cs typeface="Arial"/>
              <a:sym typeface="Arial"/>
            </a:endParaRPr>
          </a:p>
          <a:p>
            <a:pPr indent="-298450" lvl="0" marL="457200" rtl="0" algn="l">
              <a:lnSpc>
                <a:spcPct val="150000"/>
              </a:lnSpc>
              <a:spcBef>
                <a:spcPts val="0"/>
              </a:spcBef>
              <a:spcAft>
                <a:spcPts val="0"/>
              </a:spcAft>
              <a:buClr>
                <a:srgbClr val="0E101A"/>
              </a:buClr>
              <a:buSzPts val="1100"/>
              <a:buFont typeface="Arial"/>
              <a:buChar char="●"/>
            </a:pPr>
            <a:r>
              <a:rPr lang="es-419" sz="1100">
                <a:solidFill>
                  <a:srgbClr val="0E101A"/>
                </a:solidFill>
                <a:latin typeface="Arial"/>
                <a:ea typeface="Arial"/>
                <a:cs typeface="Arial"/>
                <a:sym typeface="Arial"/>
              </a:rPr>
              <a:t>There is nothing wrong with wanting to pay for work, as long as one does not restrict their use.</a:t>
            </a:r>
            <a:endParaRPr sz="1100">
              <a:solidFill>
                <a:srgbClr val="0E101A"/>
              </a:solidFill>
              <a:latin typeface="Arial"/>
              <a:ea typeface="Arial"/>
              <a:cs typeface="Arial"/>
              <a:sym typeface="Arial"/>
            </a:endParaRPr>
          </a:p>
          <a:p>
            <a:pPr indent="-298450" lvl="0" marL="457200" rtl="0" algn="l">
              <a:lnSpc>
                <a:spcPct val="150000"/>
              </a:lnSpc>
              <a:spcBef>
                <a:spcPts val="0"/>
              </a:spcBef>
              <a:spcAft>
                <a:spcPts val="0"/>
              </a:spcAft>
              <a:buClr>
                <a:srgbClr val="0E101A"/>
              </a:buClr>
              <a:buSzPts val="1100"/>
              <a:buFont typeface="Arial"/>
              <a:buChar char="●"/>
            </a:pPr>
            <a:r>
              <a:rPr lang="es-419" sz="1100">
                <a:solidFill>
                  <a:srgbClr val="0E101A"/>
                </a:solidFill>
                <a:latin typeface="Arial"/>
                <a:ea typeface="Arial"/>
                <a:cs typeface="Arial"/>
                <a:sym typeface="Arial"/>
              </a:rPr>
              <a:t>The desire to be rewarded doesn't justify the restriction of the use of a program.</a:t>
            </a:r>
            <a:endParaRPr sz="1100">
              <a:solidFill>
                <a:srgbClr val="0E101A"/>
              </a:solidFill>
              <a:latin typeface="Arial"/>
              <a:ea typeface="Arial"/>
              <a:cs typeface="Arial"/>
              <a:sym typeface="Arial"/>
            </a:endParaRPr>
          </a:p>
          <a:p>
            <a:pPr indent="0" lvl="0" marL="0" rtl="0" algn="l">
              <a:lnSpc>
                <a:spcPct val="150000"/>
              </a:lnSpc>
              <a:spcBef>
                <a:spcPts val="0"/>
              </a:spcBef>
              <a:spcAft>
                <a:spcPts val="0"/>
              </a:spcAft>
              <a:buNone/>
            </a:pPr>
            <a:r>
              <a:rPr lang="es-419" sz="1100">
                <a:solidFill>
                  <a:srgbClr val="0E101A"/>
                </a:solidFill>
                <a:latin typeface="Arial"/>
                <a:ea typeface="Arial"/>
                <a:cs typeface="Arial"/>
                <a:sym typeface="Arial"/>
              </a:rPr>
              <a:t>“Programmers need to make a living somehow.”</a:t>
            </a:r>
            <a:endParaRPr sz="1100">
              <a:solidFill>
                <a:srgbClr val="0E101A"/>
              </a:solidFill>
              <a:latin typeface="Arial"/>
              <a:ea typeface="Arial"/>
              <a:cs typeface="Arial"/>
              <a:sym typeface="Arial"/>
            </a:endParaRPr>
          </a:p>
          <a:p>
            <a:pPr indent="-298450" lvl="0" marL="457200" rtl="0" algn="l">
              <a:lnSpc>
                <a:spcPct val="150000"/>
              </a:lnSpc>
              <a:spcBef>
                <a:spcPts val="0"/>
              </a:spcBef>
              <a:spcAft>
                <a:spcPts val="0"/>
              </a:spcAft>
              <a:buClr>
                <a:srgbClr val="0E101A"/>
              </a:buClr>
              <a:buSzPts val="1100"/>
              <a:buFont typeface="Arial"/>
              <a:buChar char="●"/>
            </a:pPr>
            <a:r>
              <a:rPr lang="es-419" sz="1100">
                <a:solidFill>
                  <a:srgbClr val="0E101A"/>
                </a:solidFill>
                <a:latin typeface="Arial"/>
                <a:ea typeface="Arial"/>
                <a:cs typeface="Arial"/>
                <a:sym typeface="Arial"/>
              </a:rPr>
              <a:t>Plenty of ways to make money</a:t>
            </a:r>
            <a:endParaRPr sz="1100">
              <a:solidFill>
                <a:srgbClr val="0E101A"/>
              </a:solidFill>
              <a:latin typeface="Arial"/>
              <a:ea typeface="Arial"/>
              <a:cs typeface="Arial"/>
              <a:sym typeface="Arial"/>
            </a:endParaRPr>
          </a:p>
          <a:p>
            <a:pPr indent="-298450" lvl="1" marL="914400" rtl="0" algn="l">
              <a:lnSpc>
                <a:spcPct val="150000"/>
              </a:lnSpc>
              <a:spcBef>
                <a:spcPts val="0"/>
              </a:spcBef>
              <a:spcAft>
                <a:spcPts val="0"/>
              </a:spcAft>
              <a:buClr>
                <a:srgbClr val="0E101A"/>
              </a:buClr>
              <a:buSzPts val="1100"/>
              <a:buFont typeface="Arial"/>
              <a:buChar char="●"/>
            </a:pPr>
            <a:r>
              <a:rPr lang="es-419">
                <a:solidFill>
                  <a:srgbClr val="0E101A"/>
                </a:solidFill>
                <a:latin typeface="Arial"/>
                <a:ea typeface="Arial"/>
                <a:cs typeface="Arial"/>
                <a:sym typeface="Arial"/>
              </a:rPr>
              <a:t>Handholding and maintenance services.</a:t>
            </a:r>
            <a:endParaRPr>
              <a:solidFill>
                <a:srgbClr val="0E101A"/>
              </a:solidFill>
              <a:latin typeface="Arial"/>
              <a:ea typeface="Arial"/>
              <a:cs typeface="Arial"/>
              <a:sym typeface="Arial"/>
            </a:endParaRPr>
          </a:p>
          <a:p>
            <a:pPr indent="-298450" lvl="1" marL="914400" rtl="0" algn="l">
              <a:lnSpc>
                <a:spcPct val="150000"/>
              </a:lnSpc>
              <a:spcBef>
                <a:spcPts val="0"/>
              </a:spcBef>
              <a:spcAft>
                <a:spcPts val="0"/>
              </a:spcAft>
              <a:buClr>
                <a:srgbClr val="0E101A"/>
              </a:buClr>
              <a:buSzPts val="1100"/>
              <a:buFont typeface="Arial"/>
              <a:buChar char="●"/>
            </a:pPr>
            <a:r>
              <a:rPr lang="es-419">
                <a:solidFill>
                  <a:srgbClr val="0E101A"/>
                </a:solidFill>
                <a:latin typeface="Arial"/>
                <a:ea typeface="Arial"/>
                <a:cs typeface="Arial"/>
                <a:sym typeface="Arial"/>
              </a:rPr>
              <a:t>Distribute free programs and ask for donations.</a:t>
            </a:r>
            <a:endParaRPr>
              <a:solidFill>
                <a:srgbClr val="0E101A"/>
              </a:solidFill>
              <a:latin typeface="Arial"/>
              <a:ea typeface="Arial"/>
              <a:cs typeface="Arial"/>
              <a:sym typeface="Arial"/>
            </a:endParaRPr>
          </a:p>
          <a:p>
            <a:pPr indent="-298450" lvl="1" marL="914400" rtl="0" algn="l">
              <a:lnSpc>
                <a:spcPct val="150000"/>
              </a:lnSpc>
              <a:spcBef>
                <a:spcPts val="0"/>
              </a:spcBef>
              <a:spcAft>
                <a:spcPts val="0"/>
              </a:spcAft>
              <a:buClr>
                <a:srgbClr val="0E101A"/>
              </a:buClr>
              <a:buSzPts val="1100"/>
              <a:buFont typeface="Arial"/>
              <a:buChar char="●"/>
            </a:pPr>
            <a:r>
              <a:rPr lang="es-419">
                <a:solidFill>
                  <a:srgbClr val="0E101A"/>
                </a:solidFill>
                <a:latin typeface="Arial"/>
                <a:ea typeface="Arial"/>
                <a:cs typeface="Arial"/>
                <a:sym typeface="Arial"/>
              </a:rPr>
              <a:t>Development can be funded with a Software Tax</a:t>
            </a:r>
            <a:endParaRPr>
              <a:solidFill>
                <a:srgbClr val="0E101A"/>
              </a:solidFill>
              <a:latin typeface="Arial"/>
              <a:ea typeface="Arial"/>
              <a:cs typeface="Arial"/>
              <a:sym typeface="Arial"/>
            </a:endParaRPr>
          </a:p>
          <a:p>
            <a:pPr indent="0" lvl="0" marL="0" rtl="0" algn="l">
              <a:lnSpc>
                <a:spcPct val="150000"/>
              </a:lnSpc>
              <a:spcBef>
                <a:spcPts val="0"/>
              </a:spcBef>
              <a:spcAft>
                <a:spcPts val="0"/>
              </a:spcAft>
              <a:buNone/>
            </a:pPr>
            <a:r>
              <a:rPr lang="es-419" sz="1100">
                <a:solidFill>
                  <a:srgbClr val="0E101A"/>
                </a:solidFill>
                <a:latin typeface="Arial"/>
                <a:ea typeface="Arial"/>
                <a:cs typeface="Arial"/>
                <a:sym typeface="Arial"/>
              </a:rPr>
              <a:t>We have already reduced the amount of work that the whole society must do for its actual productivity, but free software could help us to gain more, witch means less work for us.</a:t>
            </a:r>
            <a:endParaRPr sz="1100">
              <a:solidFill>
                <a:srgbClr val="0E101A"/>
              </a:solidFill>
              <a:latin typeface="Arial"/>
              <a:ea typeface="Arial"/>
              <a:cs typeface="Arial"/>
              <a:sym typeface="Arial"/>
            </a:endParaRPr>
          </a:p>
          <a:p>
            <a:pPr indent="0" lvl="0" marL="0" rtl="0" algn="l">
              <a:lnSpc>
                <a:spcPct val="150000"/>
              </a:lnSpc>
              <a:spcBef>
                <a:spcPts val="0"/>
              </a:spcBef>
              <a:spcAft>
                <a:spcPts val="12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